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06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4" r:id="rId19"/>
    <p:sldId id="285" r:id="rId20"/>
    <p:sldId id="286" r:id="rId21"/>
    <p:sldId id="287" r:id="rId22"/>
    <p:sldId id="288" r:id="rId23"/>
    <p:sldId id="289" r:id="rId24"/>
    <p:sldId id="280" r:id="rId25"/>
    <p:sldId id="274" r:id="rId26"/>
    <p:sldId id="294" r:id="rId27"/>
    <p:sldId id="295" r:id="rId28"/>
    <p:sldId id="296" r:id="rId29"/>
    <p:sldId id="297" r:id="rId30"/>
    <p:sldId id="298" r:id="rId31"/>
    <p:sldId id="290" r:id="rId32"/>
    <p:sldId id="291" r:id="rId33"/>
    <p:sldId id="299" r:id="rId34"/>
    <p:sldId id="292" r:id="rId35"/>
    <p:sldId id="300" r:id="rId36"/>
    <p:sldId id="301" r:id="rId37"/>
    <p:sldId id="302" r:id="rId38"/>
    <p:sldId id="303" r:id="rId39"/>
    <p:sldId id="304" r:id="rId40"/>
    <p:sldId id="305" r:id="rId41"/>
    <p:sldId id="307" r:id="rId42"/>
    <p:sldId id="308" r:id="rId43"/>
    <p:sldId id="309" r:id="rId44"/>
    <p:sldId id="306" r:id="rId45"/>
    <p:sldId id="283" r:id="rId4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>
      <p:cViewPr varScale="1">
        <p:scale>
          <a:sx n="107" d="100"/>
          <a:sy n="107" d="100"/>
        </p:scale>
        <p:origin x="768" y="1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6378E-E6A1-4233-8E1A-86566FC2CF2E}" type="datetimeFigureOut">
              <a:rPr lang="en-IN" smtClean="0"/>
              <a:t>02-08-2022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5AC6A-23DA-482B-B038-400F538E6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98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5AC6A-23DA-482B-B038-400F538E675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43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3"/>
            <a:ext cx="609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69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098364" y="4"/>
            <a:ext cx="3046095" cy="2030730"/>
            <a:chOff x="6098362" y="4"/>
            <a:chExt cx="3046095" cy="2030730"/>
          </a:xfrm>
        </p:grpSpPr>
        <p:sp>
          <p:nvSpPr>
            <p:cNvPr id="4" name="object 4"/>
            <p:cNvSpPr/>
            <p:nvPr/>
          </p:nvSpPr>
          <p:spPr>
            <a:xfrm>
              <a:off x="8128783" y="1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7"/>
                  </a:moveTo>
                  <a:lnTo>
                    <a:pt x="0" y="1015197"/>
                  </a:ln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212D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460" y="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1015198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3849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585" y="10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0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0" y="1015198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8362" y="9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7" y="1015198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1015197" y="1015198"/>
                  </a:lnTo>
                  <a:close/>
                </a:path>
              </a:pathLst>
            </a:custGeom>
            <a:solidFill>
              <a:srgbClr val="212D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783" y="1015372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4">
                  <a:moveTo>
                    <a:pt x="1015197" y="1015197"/>
                  </a:moveTo>
                  <a:lnTo>
                    <a:pt x="0" y="0"/>
                  </a:lnTo>
                  <a:lnTo>
                    <a:pt x="1015197" y="0"/>
                  </a:lnTo>
                  <a:lnTo>
                    <a:pt x="1015197" y="1015197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6400" y="819150"/>
            <a:ext cx="6462998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30"/>
              </a:spcBef>
            </a:pPr>
            <a:r>
              <a:rPr lang="en-US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Retail</a:t>
            </a:r>
            <a:r>
              <a:rPr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4800" spc="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Banking</a:t>
            </a:r>
            <a:r>
              <a:rPr lang="en-US" sz="4800" spc="1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System</a:t>
            </a:r>
            <a:endParaRPr sz="4800" spc="1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idx="1"/>
          </p:nvPr>
        </p:nvSpPr>
        <p:spPr>
          <a:xfrm>
            <a:off x="2484872" y="1781595"/>
            <a:ext cx="513627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 pitchFamily="18" charset="0"/>
                <a:cs typeface="Times New Roman" pitchFamily="18" charset="0"/>
              </a:rPr>
              <a:t>MFPE (POD - 1)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spc="-15" dirty="0">
                <a:latin typeface="Times New Roman" pitchFamily="18" charset="0"/>
                <a:cs typeface="Times New Roman" pitchFamily="18" charset="0"/>
              </a:rPr>
              <a:t>INTCDE2</a:t>
            </a:r>
            <a:r>
              <a:rPr lang="en-US" spc="-15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spc="-15" dirty="0">
                <a:latin typeface="Times New Roman" pitchFamily="18" charset="0"/>
                <a:cs typeface="Times New Roman" pitchFamily="18" charset="0"/>
              </a:rPr>
              <a:t>IJ0</a:t>
            </a:r>
            <a:r>
              <a:rPr lang="en-US" spc="-15" dirty="0">
                <a:latin typeface="Times New Roman" pitchFamily="18" charset="0"/>
                <a:cs typeface="Times New Roman" pitchFamily="18" charset="0"/>
              </a:rPr>
              <a:t>47</a:t>
            </a:r>
            <a:endParaRPr sz="28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53000" y="2571750"/>
            <a:ext cx="3657600" cy="2035814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68935" indent="-356870">
              <a:lnSpc>
                <a:spcPct val="100000"/>
              </a:lnSpc>
              <a:spcBef>
                <a:spcPts val="715"/>
              </a:spcBef>
              <a:tabLst>
                <a:tab pos="368300" algn="l"/>
                <a:tab pos="369570" algn="l"/>
              </a:tabLst>
            </a:pPr>
            <a:r>
              <a:rPr lang="en-US" b="1" spc="-5" dirty="0">
                <a:latin typeface="Times New Roman" pitchFamily="18" charset="0"/>
                <a:cs typeface="Times New Roman" pitchFamily="18" charset="0"/>
              </a:rPr>
              <a:t>	Team Members</a:t>
            </a:r>
          </a:p>
          <a:p>
            <a:pPr marL="368935" indent="-356870">
              <a:lnSpc>
                <a:spcPct val="100000"/>
              </a:lnSpc>
              <a:spcBef>
                <a:spcPts val="715"/>
              </a:spcBef>
              <a:buFont typeface="Arial"/>
              <a:buChar char="●"/>
              <a:tabLst>
                <a:tab pos="368300" algn="l"/>
                <a:tab pos="369570" algn="l"/>
              </a:tabLst>
            </a:pPr>
            <a:r>
              <a:rPr lang="en-US" sz="1650" spc="-5" dirty="0">
                <a:latin typeface="Times New Roman" pitchFamily="18" charset="0"/>
                <a:cs typeface="Times New Roman" pitchFamily="18" charset="0"/>
              </a:rPr>
              <a:t>Harshit LNU</a:t>
            </a:r>
            <a:r>
              <a:rPr sz="1650" spc="-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6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2153660</a:t>
            </a:r>
            <a:r>
              <a:rPr sz="165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68935" indent="-35687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68300" algn="l"/>
                <a:tab pos="369570" algn="l"/>
              </a:tabLst>
            </a:pP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Jyoti Agarwal</a:t>
            </a:r>
            <a:r>
              <a:rPr sz="16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2153193)</a:t>
            </a:r>
          </a:p>
          <a:p>
            <a:pPr marL="368935" indent="-35687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68300" algn="l"/>
                <a:tab pos="369570" algn="l"/>
              </a:tabLst>
            </a:pP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Deeptarko Roy</a:t>
            </a:r>
            <a:r>
              <a:rPr sz="16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2153124</a:t>
            </a:r>
            <a:r>
              <a:rPr sz="165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68935" indent="-35687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68300" algn="l"/>
                <a:tab pos="369570" algn="l"/>
              </a:tabLst>
            </a:pPr>
            <a:r>
              <a:rPr lang="en-US" sz="1650" spc="-5" dirty="0">
                <a:latin typeface="Times New Roman" pitchFamily="18" charset="0"/>
                <a:cs typeface="Times New Roman" pitchFamily="18" charset="0"/>
              </a:rPr>
              <a:t>Manish Patle</a:t>
            </a:r>
            <a:r>
              <a:rPr sz="1650" spc="-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6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2153310</a:t>
            </a:r>
            <a:r>
              <a:rPr sz="165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68935" indent="-356870">
              <a:lnSpc>
                <a:spcPct val="100000"/>
              </a:lnSpc>
              <a:spcBef>
                <a:spcPts val="615"/>
              </a:spcBef>
              <a:buFont typeface="Arial"/>
              <a:buChar char="●"/>
              <a:tabLst>
                <a:tab pos="368300" algn="l"/>
                <a:tab pos="369570" algn="l"/>
              </a:tabLst>
            </a:pPr>
            <a:r>
              <a:rPr lang="en-US" sz="1650" spc="-10" dirty="0">
                <a:latin typeface="Times New Roman" pitchFamily="18" charset="0"/>
                <a:cs typeface="Times New Roman" pitchFamily="18" charset="0"/>
              </a:rPr>
              <a:t>Kamaldeep Singh Dhanjal</a:t>
            </a:r>
            <a:r>
              <a:rPr sz="165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65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2152859</a:t>
            </a:r>
            <a:r>
              <a:rPr sz="165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44048" y="2853223"/>
            <a:ext cx="25325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 pitchFamily="18" charset="0"/>
                <a:cs typeface="Times New Roman" pitchFamily="18" charset="0"/>
              </a:rPr>
              <a:t>Mentor</a:t>
            </a:r>
            <a:r>
              <a:rPr lang="en-US" sz="1800" b="1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800" b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	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Abin Joseph</a:t>
            </a:r>
            <a:endParaRPr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4048" y="3401863"/>
            <a:ext cx="2913552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spc="-20" dirty="0">
                <a:latin typeface="Times New Roman" pitchFamily="18" charset="0"/>
                <a:cs typeface="Times New Roman" pitchFamily="18" charset="0"/>
              </a:rPr>
              <a:t>Trainer</a:t>
            </a:r>
            <a:r>
              <a:rPr lang="en-US" sz="1800" b="1" spc="-20" dirty="0">
                <a:latin typeface="Times New Roman" pitchFamily="18" charset="0"/>
                <a:cs typeface="Times New Roman" pitchFamily="18" charset="0"/>
              </a:rPr>
              <a:t> :  </a:t>
            </a:r>
            <a:r>
              <a:rPr lang="en-US" spc="-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10" dirty="0">
                <a:latin typeface="Times New Roman" pitchFamily="18" charset="0"/>
                <a:cs typeface="Times New Roman" pitchFamily="18" charset="0"/>
              </a:rPr>
              <a:t>Krishna Kumar 	  	  Madella Venkata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000" y="4248150"/>
            <a:ext cx="25145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 pitchFamily="18" charset="0"/>
                <a:cs typeface="Times New Roman" pitchFamily="18" charset="0"/>
              </a:rPr>
              <a:t>Coach</a:t>
            </a:r>
            <a:r>
              <a:rPr lang="en-US" sz="1800" b="1" spc="-5" dirty="0">
                <a:latin typeface="Times New Roman" pitchFamily="18" charset="0"/>
                <a:cs typeface="Times New Roman" pitchFamily="18" charset="0"/>
              </a:rPr>
              <a:t> :   </a:t>
            </a:r>
            <a:r>
              <a:rPr lang="en-US" sz="1800" spc="-5" dirty="0">
                <a:latin typeface="Times New Roman" pitchFamily="18" charset="0"/>
                <a:cs typeface="Times New Roman" pitchFamily="18" charset="0"/>
              </a:rPr>
              <a:t>Prema R</a:t>
            </a:r>
          </a:p>
        </p:txBody>
      </p:sp>
      <p:sp>
        <p:nvSpPr>
          <p:cNvPr id="18" name="object 18"/>
          <p:cNvSpPr/>
          <p:nvPr/>
        </p:nvSpPr>
        <p:spPr>
          <a:xfrm>
            <a:off x="762000" y="819150"/>
            <a:ext cx="793448" cy="793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77865"/>
            <a:ext cx="355727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Customer</a:t>
            </a:r>
            <a:r>
              <a:rPr sz="2700" spc="-3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Microservice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123" y="1160659"/>
            <a:ext cx="8249920" cy="1776127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462915" indent="-450850">
              <a:lnSpc>
                <a:spcPct val="100000"/>
              </a:lnSpc>
              <a:spcBef>
                <a:spcPts val="1150"/>
              </a:spcBef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10" dirty="0">
                <a:latin typeface="Times New Roman" pitchFamily="18" charset="0"/>
                <a:cs typeface="Times New Roman" pitchFamily="18" charset="0"/>
              </a:rPr>
              <a:t>Customer microservice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will performs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operations like</a:t>
            </a:r>
            <a:r>
              <a:rPr sz="1750" b="1" spc="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20115" lvl="1" indent="-363220">
              <a:lnSpc>
                <a:spcPct val="100000"/>
              </a:lnSpc>
              <a:spcBef>
                <a:spcPts val="1050"/>
              </a:spcBef>
              <a:buFont typeface="Arial"/>
              <a:buChar char="●"/>
              <a:tabLst>
                <a:tab pos="920115" algn="l"/>
                <a:tab pos="920750" algn="l"/>
              </a:tabLst>
            </a:pPr>
            <a:r>
              <a:rPr sz="1750" spc="-10" dirty="0">
                <a:latin typeface="Times New Roman" pitchFamily="18" charset="0"/>
                <a:cs typeface="Times New Roman" pitchFamily="18" charset="0"/>
              </a:rPr>
              <a:t>Creation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Customer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 marL="920115" lvl="1" indent="-363220">
              <a:lnSpc>
                <a:spcPct val="100000"/>
              </a:lnSpc>
              <a:spcBef>
                <a:spcPts val="1050"/>
              </a:spcBef>
              <a:buFont typeface="Arial"/>
              <a:buChar char="●"/>
              <a:tabLst>
                <a:tab pos="920115" algn="l"/>
                <a:tab pos="920750" algn="l"/>
              </a:tabLst>
            </a:pPr>
            <a:r>
              <a:rPr sz="1750" spc="-10" dirty="0">
                <a:latin typeface="Times New Roman" pitchFamily="18" charset="0"/>
                <a:cs typeface="Times New Roman" pitchFamily="18" charset="0"/>
              </a:rPr>
              <a:t>Fetching Customer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Details</a:t>
            </a:r>
            <a:endParaRPr sz="2350" dirty="0">
              <a:latin typeface="Times New Roman" pitchFamily="18" charset="0"/>
              <a:cs typeface="Times New Roman" pitchFamily="18" charset="0"/>
            </a:endParaRPr>
          </a:p>
          <a:p>
            <a:pPr marL="462915" marR="5080" indent="-450850">
              <a:lnSpc>
                <a:spcPct val="200000"/>
              </a:lnSpc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5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even interacts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with account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microservice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purpose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of sharing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 details.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285750"/>
            <a:ext cx="619887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Customer </a:t>
            </a: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Microservice -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sz="2700" spc="-5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manis\Downloads\10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971550"/>
            <a:ext cx="8128000" cy="3981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477865"/>
            <a:ext cx="33343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Account</a:t>
            </a:r>
            <a:r>
              <a:rPr sz="2700" spc="-4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Microservice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125" y="1160660"/>
            <a:ext cx="8113395" cy="2686633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462915" indent="-450850">
              <a:lnSpc>
                <a:spcPct val="100000"/>
              </a:lnSpc>
              <a:spcBef>
                <a:spcPts val="1150"/>
              </a:spcBef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5" dirty="0">
                <a:latin typeface="Times New Roman" pitchFamily="18" charset="0"/>
                <a:cs typeface="Times New Roman" pitchFamily="18" charset="0"/>
              </a:rPr>
              <a:t>Account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Microservice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will perform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following</a:t>
            </a:r>
            <a:r>
              <a:rPr sz="1750" b="1" spc="2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operations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: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 marL="920115" lvl="1" indent="-363220">
              <a:lnSpc>
                <a:spcPct val="100000"/>
              </a:lnSpc>
              <a:spcBef>
                <a:spcPts val="1050"/>
              </a:spcBef>
              <a:buFont typeface="Arial"/>
              <a:buChar char="●"/>
              <a:tabLst>
                <a:tab pos="920115" algn="l"/>
                <a:tab pos="920750" algn="l"/>
              </a:tabLst>
            </a:pP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Customer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Account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Creation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 marL="920115" indent="-363220">
              <a:lnSpc>
                <a:spcPct val="100000"/>
              </a:lnSpc>
              <a:spcBef>
                <a:spcPts val="1050"/>
              </a:spcBef>
              <a:buFont typeface="Arial"/>
              <a:buChar char="●"/>
              <a:tabLst>
                <a:tab pos="920115" algn="l"/>
                <a:tab pos="920750" algn="l"/>
              </a:tabLst>
            </a:pP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Fetching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Account Details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for Each</a:t>
            </a:r>
            <a:r>
              <a:rPr sz="1750" spc="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Customer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 marL="920115" indent="-363220">
              <a:lnSpc>
                <a:spcPct val="100000"/>
              </a:lnSpc>
              <a:spcBef>
                <a:spcPts val="1050"/>
              </a:spcBef>
              <a:buFont typeface="Arial"/>
              <a:buChar char="●"/>
              <a:tabLst>
                <a:tab pos="920115" algn="l"/>
                <a:tab pos="920750" algn="l"/>
              </a:tabLst>
            </a:pP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Deposit and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Withdraw </a:t>
            </a:r>
            <a:r>
              <a:rPr sz="1750" b="1" spc="-15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sz="1750" b="1" spc="-30" dirty="0">
                <a:latin typeface="Times New Roman" pitchFamily="18" charset="0"/>
                <a:cs typeface="Times New Roman" pitchFamily="18" charset="0"/>
              </a:rPr>
              <a:t>customer’s</a:t>
            </a:r>
            <a:r>
              <a:rPr sz="1750" b="1" spc="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account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.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 dirty="0">
              <a:latin typeface="Times New Roman" pitchFamily="18" charset="0"/>
              <a:cs typeface="Times New Roman" pitchFamily="18" charset="0"/>
            </a:endParaRPr>
          </a:p>
          <a:p>
            <a:pPr marL="462915" marR="5080" indent="-450850">
              <a:lnSpc>
                <a:spcPct val="150000"/>
              </a:lnSpc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Interacts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transaction microservice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validating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the account details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and  transferring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amount.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285750"/>
            <a:ext cx="59759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Account Microservice -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sz="2700" spc="-7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manis\Downloads\1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971551"/>
            <a:ext cx="8128000" cy="40417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327096"/>
            <a:ext cx="428815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sz="3000" spc="-4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30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Microservice</a:t>
            </a:r>
            <a:endParaRPr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523" y="976568"/>
            <a:ext cx="8312150" cy="2551981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56565" indent="-444500">
              <a:lnSpc>
                <a:spcPct val="100000"/>
              </a:lnSpc>
              <a:spcBef>
                <a:spcPts val="1120"/>
              </a:spcBef>
              <a:buFont typeface="AoyagiKouzanFontT"/>
              <a:buChar char="❖"/>
              <a:tabLst>
                <a:tab pos="456565" algn="l"/>
                <a:tab pos="457200" algn="l"/>
              </a:tabLst>
            </a:pPr>
            <a:r>
              <a:rPr sz="1700" spc="-15" dirty="0">
                <a:latin typeface="Times New Roman" pitchFamily="18" charset="0"/>
                <a:cs typeface="Times New Roman" pitchFamily="18" charset="0"/>
              </a:rPr>
              <a:t>Transaction </a:t>
            </a:r>
            <a:r>
              <a:rPr sz="1700" spc="-10" dirty="0">
                <a:latin typeface="Times New Roman" pitchFamily="18" charset="0"/>
                <a:cs typeface="Times New Roman" pitchFamily="18" charset="0"/>
              </a:rPr>
              <a:t>Microservices </a:t>
            </a:r>
            <a:r>
              <a:rPr sz="1700" spc="-5" dirty="0">
                <a:latin typeface="Times New Roman" pitchFamily="18" charset="0"/>
                <a:cs typeface="Times New Roman" pitchFamily="18" charset="0"/>
              </a:rPr>
              <a:t>will perform </a:t>
            </a: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operations</a:t>
            </a:r>
            <a:r>
              <a:rPr sz="1700" b="1" spc="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like</a:t>
            </a:r>
            <a:r>
              <a:rPr sz="1700" spc="-10" dirty="0">
                <a:latin typeface="Times New Roman" pitchFamily="18" charset="0"/>
                <a:cs typeface="Times New Roman" pitchFamily="18" charset="0"/>
              </a:rPr>
              <a:t>:</a:t>
            </a:r>
            <a:endParaRPr sz="1700" dirty="0">
              <a:latin typeface="Times New Roman" pitchFamily="18" charset="0"/>
              <a:cs typeface="Times New Roman" pitchFamily="18" charset="0"/>
            </a:endParaRPr>
          </a:p>
          <a:p>
            <a:pPr marL="913765" lvl="1" indent="-359410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913765" algn="l"/>
                <a:tab pos="914400" algn="l"/>
              </a:tabLst>
            </a:pP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Fetching transactions history </a:t>
            </a:r>
            <a:r>
              <a:rPr sz="1700" spc="-5" dirty="0">
                <a:latin typeface="Times New Roman" pitchFamily="18" charset="0"/>
                <a:cs typeface="Times New Roman" pitchFamily="18" charset="0"/>
              </a:rPr>
              <a:t>for individual</a:t>
            </a:r>
            <a:r>
              <a:rPr sz="1700" spc="2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00" spc="-10" dirty="0">
                <a:latin typeface="Times New Roman" pitchFamily="18" charset="0"/>
                <a:cs typeface="Times New Roman" pitchFamily="18" charset="0"/>
              </a:rPr>
              <a:t>account.</a:t>
            </a:r>
            <a:endParaRPr sz="1700" dirty="0">
              <a:latin typeface="Times New Roman" pitchFamily="18" charset="0"/>
              <a:cs typeface="Times New Roman" pitchFamily="18" charset="0"/>
            </a:endParaRPr>
          </a:p>
          <a:p>
            <a:pPr marL="913765" lvl="1" indent="-359410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913765" algn="l"/>
                <a:tab pos="914400" algn="l"/>
              </a:tabLst>
            </a:pP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Validating </a:t>
            </a:r>
            <a:r>
              <a:rPr sz="1700" b="1" spc="-5" dirty="0">
                <a:latin typeface="Times New Roman" pitchFamily="18" charset="0"/>
                <a:cs typeface="Times New Roman" pitchFamily="18" charset="0"/>
              </a:rPr>
              <a:t>the account details </a:t>
            </a:r>
            <a:r>
              <a:rPr sz="1700" spc="-5" dirty="0">
                <a:latin typeface="Times New Roman" pitchFamily="18" charset="0"/>
                <a:cs typeface="Times New Roman" pitchFamily="18" charset="0"/>
              </a:rPr>
              <a:t>for individual</a:t>
            </a:r>
            <a:r>
              <a:rPr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00" spc="-20" dirty="0">
                <a:latin typeface="Times New Roman" pitchFamily="18" charset="0"/>
                <a:cs typeface="Times New Roman" pitchFamily="18" charset="0"/>
              </a:rPr>
              <a:t>customer.</a:t>
            </a:r>
            <a:endParaRPr sz="1700" dirty="0">
              <a:latin typeface="Times New Roman" pitchFamily="18" charset="0"/>
              <a:cs typeface="Times New Roman" pitchFamily="18" charset="0"/>
            </a:endParaRPr>
          </a:p>
          <a:p>
            <a:pPr marL="913765" lvl="1" indent="-359410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913765" algn="l"/>
                <a:tab pos="914400" algn="l"/>
              </a:tabLst>
            </a:pPr>
            <a:r>
              <a:rPr sz="1700" b="1" spc="-5" dirty="0">
                <a:latin typeface="Times New Roman" pitchFamily="18" charset="0"/>
                <a:cs typeface="Times New Roman" pitchFamily="18" charset="0"/>
              </a:rPr>
              <a:t>Checks minimum balance </a:t>
            </a:r>
            <a:r>
              <a:rPr sz="1700" spc="-5" dirty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sz="1700" spc="-15" dirty="0">
                <a:latin typeface="Times New Roman" pitchFamily="18" charset="0"/>
                <a:cs typeface="Times New Roman" pitchFamily="18" charset="0"/>
              </a:rPr>
              <a:t>transfer </a:t>
            </a:r>
            <a:r>
              <a:rPr sz="1700" spc="-5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1700" spc="-10" dirty="0">
                <a:latin typeface="Times New Roman" pitchFamily="18" charset="0"/>
                <a:cs typeface="Times New Roman" pitchFamily="18" charset="0"/>
              </a:rPr>
              <a:t>withdraw</a:t>
            </a:r>
            <a:r>
              <a:rPr sz="1700" spc="3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00" spc="-10" dirty="0">
                <a:latin typeface="Times New Roman" pitchFamily="18" charset="0"/>
                <a:cs typeface="Times New Roman" pitchFamily="18" charset="0"/>
              </a:rPr>
              <a:t>account.</a:t>
            </a:r>
            <a:endParaRPr sz="17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424242"/>
              </a:buClr>
              <a:buFont typeface="Arial"/>
              <a:buChar char="●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56565" marR="5080" indent="-428625">
              <a:lnSpc>
                <a:spcPct val="150000"/>
              </a:lnSpc>
              <a:spcBef>
                <a:spcPts val="5"/>
              </a:spcBef>
              <a:buFont typeface="AoyagiKouzanFontT"/>
              <a:buChar char="❖"/>
              <a:tabLst>
                <a:tab pos="456565" algn="l"/>
                <a:tab pos="457200" algn="l"/>
              </a:tabLst>
            </a:pPr>
            <a:r>
              <a:rPr sz="1600" spc="-15" dirty="0">
                <a:latin typeface="Times New Roman" pitchFamily="18" charset="0"/>
                <a:cs typeface="Times New Roman" pitchFamily="18" charset="0"/>
              </a:rPr>
              <a:t>Transactions </a:t>
            </a:r>
            <a:r>
              <a:rPr sz="1600" spc="-10" dirty="0">
                <a:latin typeface="Times New Roman" pitchFamily="18" charset="0"/>
                <a:cs typeface="Times New Roman" pitchFamily="18" charset="0"/>
              </a:rPr>
              <a:t>microservice </a:t>
            </a:r>
            <a:r>
              <a:rPr sz="1600" spc="-5" dirty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sz="1600" b="1" spc="-10" dirty="0">
                <a:latin typeface="Times New Roman" pitchFamily="18" charset="0"/>
                <a:cs typeface="Times New Roman" pitchFamily="18" charset="0"/>
              </a:rPr>
              <a:t>interact </a:t>
            </a:r>
            <a:r>
              <a:rPr sz="1600" spc="-5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sz="1600" b="1" spc="-5" dirty="0">
                <a:latin typeface="Times New Roman" pitchFamily="18" charset="0"/>
                <a:cs typeface="Times New Roman" pitchFamily="18" charset="0"/>
              </a:rPr>
              <a:t>Account </a:t>
            </a:r>
            <a:r>
              <a:rPr sz="1600" b="1" spc="-10" dirty="0">
                <a:latin typeface="Times New Roman" pitchFamily="18" charset="0"/>
                <a:cs typeface="Times New Roman" pitchFamily="18" charset="0"/>
              </a:rPr>
              <a:t>microservice </a:t>
            </a:r>
            <a:r>
              <a:rPr sz="1600" spc="-15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600" spc="-5" dirty="0">
                <a:latin typeface="Times New Roman" pitchFamily="18" charset="0"/>
                <a:cs typeface="Times New Roman" pitchFamily="18" charset="0"/>
              </a:rPr>
              <a:t>actually </a:t>
            </a:r>
            <a:r>
              <a:rPr sz="1600" b="1" spc="-10" dirty="0">
                <a:latin typeface="Times New Roman" pitchFamily="18" charset="0"/>
                <a:cs typeface="Times New Roman" pitchFamily="18" charset="0"/>
              </a:rPr>
              <a:t>complete  </a:t>
            </a:r>
            <a:r>
              <a:rPr sz="1600" b="1" spc="-5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600" b="1" spc="-10" dirty="0">
                <a:latin typeface="Times New Roman" pitchFamily="18" charset="0"/>
                <a:cs typeface="Times New Roman" pitchFamily="18" charset="0"/>
              </a:rPr>
              <a:t>transactions </a:t>
            </a:r>
            <a:r>
              <a:rPr sz="1600" b="1" spc="-5" dirty="0">
                <a:latin typeface="Times New Roman" pitchFamily="18" charset="0"/>
                <a:cs typeface="Times New Roman" pitchFamily="18" charset="0"/>
              </a:rPr>
              <a:t>within the </a:t>
            </a:r>
            <a:r>
              <a:rPr sz="1600" b="1" spc="-10" dirty="0">
                <a:latin typeface="Times New Roman" pitchFamily="18" charset="0"/>
                <a:cs typeface="Times New Roman" pitchFamily="18" charset="0"/>
              </a:rPr>
              <a:t>accounts.</a:t>
            </a:r>
            <a:endParaRPr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285750"/>
            <a:ext cx="650303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Transaction </a:t>
            </a: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Microservice -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sz="2700" spc="-2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C:\Users\manis\Downloads\1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971550"/>
            <a:ext cx="8128000" cy="3956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77865"/>
            <a:ext cx="290703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Rules</a:t>
            </a:r>
            <a:r>
              <a:rPr sz="2700" spc="-5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Microservice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548" y="1169185"/>
            <a:ext cx="8028940" cy="235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 indent="-450850">
              <a:lnSpc>
                <a:spcPct val="200000"/>
              </a:lnSpc>
              <a:spcBef>
                <a:spcPts val="100"/>
              </a:spcBef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5" dirty="0">
                <a:latin typeface="Times New Roman" pitchFamily="18" charset="0"/>
                <a:cs typeface="Times New Roman" pitchFamily="18" charset="0"/>
              </a:rPr>
              <a:t>Rules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Microservice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will be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responsible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evaluating</a:t>
            </a:r>
            <a:r>
              <a:rPr sz="1750" b="1" spc="7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rules:</a:t>
            </a: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920115" lvl="1" indent="-363220">
              <a:lnSpc>
                <a:spcPct val="200000"/>
              </a:lnSpc>
              <a:buFont typeface="Arial"/>
              <a:buChar char="●"/>
              <a:tabLst>
                <a:tab pos="920115" algn="l"/>
                <a:tab pos="920750" algn="l"/>
              </a:tabLst>
            </a:pP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Minimum Account Balance</a:t>
            </a:r>
            <a:endParaRPr sz="200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200000"/>
              </a:lnSpc>
              <a:spcBef>
                <a:spcPts val="1460"/>
              </a:spcBef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Interacts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account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transaction microservice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for checking rules</a:t>
            </a:r>
            <a:r>
              <a:rPr sz="1750" spc="7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sz="1750" spc="-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transferring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withdrawing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source</a:t>
            </a:r>
            <a:r>
              <a:rPr sz="1750" b="1" spc="2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account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.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285750"/>
            <a:ext cx="56330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1040" algn="l"/>
              </a:tabLst>
            </a:pP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Rules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Microservice -</a:t>
            </a:r>
            <a:r>
              <a:rPr lang="en-US"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sz="2700" spc="-6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C:\Users\manis\Downloads\13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895350"/>
            <a:ext cx="8128000" cy="4095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nis\Downloads\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1200150"/>
            <a:ext cx="8128000" cy="33464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742950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This is the UI of the Login Portal.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209550"/>
            <a:ext cx="27803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FrontEnd: Angular</a:t>
            </a:r>
            <a:endParaRPr lang="en-US" sz="2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nis\Downloads\3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584200"/>
            <a:ext cx="8128000" cy="39751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33400" y="133350"/>
            <a:ext cx="7051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After the Authentication of user is successful it moves to the Home Portal.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77865"/>
            <a:ext cx="2129876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979" y="1207387"/>
            <a:ext cx="6856730" cy="31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9410">
              <a:lnSpc>
                <a:spcPct val="200000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  <a:tab pos="862330" algn="l"/>
                <a:tab pos="1529715" algn="l"/>
                <a:tab pos="2430780" algn="l"/>
                <a:tab pos="3275329" algn="l"/>
                <a:tab pos="4227195" algn="l"/>
                <a:tab pos="5615305" algn="l"/>
              </a:tabLst>
            </a:pPr>
            <a:r>
              <a:rPr sz="1700" spc="-5" dirty="0">
                <a:latin typeface="Times New Roman" pitchFamily="18" charset="0"/>
                <a:cs typeface="Times New Roman" pitchFamily="18" charset="0"/>
              </a:rPr>
              <a:t>The	Retail	Banking	System	</a:t>
            </a:r>
            <a:r>
              <a:rPr sz="1700" spc="-10" dirty="0">
                <a:latin typeface="Times New Roman" pitchFamily="18" charset="0"/>
                <a:cs typeface="Times New Roman" pitchFamily="18" charset="0"/>
              </a:rPr>
              <a:t>provides	</a:t>
            </a: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Microservice	Architecture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00" b="1" spc="-5" dirty="0">
                <a:latin typeface="Times New Roman" pitchFamily="18" charset="0"/>
                <a:cs typeface="Times New Roman" pitchFamily="18" charset="0"/>
              </a:rPr>
              <a:t>based </a:t>
            </a: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software solution.</a:t>
            </a:r>
            <a:endParaRPr sz="1700" dirty="0">
              <a:latin typeface="Times New Roman" pitchFamily="18" charset="0"/>
              <a:cs typeface="Times New Roman" pitchFamily="18" charset="0"/>
            </a:endParaRPr>
          </a:p>
          <a:p>
            <a:pPr marL="371475" marR="33655" indent="-359410">
              <a:lnSpc>
                <a:spcPct val="200000"/>
              </a:lnSpc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spc="-5" dirty="0">
                <a:latin typeface="Times New Roman" pitchFamily="18" charset="0"/>
                <a:cs typeface="Times New Roman" pitchFamily="18" charset="0"/>
              </a:rPr>
              <a:t>It </a:t>
            </a:r>
            <a:r>
              <a:rPr sz="1700" spc="-10" dirty="0">
                <a:latin typeface="Times New Roman" pitchFamily="18" charset="0"/>
                <a:cs typeface="Times New Roman" pitchFamily="18" charset="0"/>
              </a:rPr>
              <a:t>provides </a:t>
            </a:r>
            <a:r>
              <a:rPr sz="1700" b="1" spc="-5" dirty="0">
                <a:latin typeface="Times New Roman" pitchFamily="18" charset="0"/>
                <a:cs typeface="Times New Roman" pitchFamily="18" charset="0"/>
              </a:rPr>
              <a:t>high </a:t>
            </a: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Availability operations </a:t>
            </a:r>
            <a:r>
              <a:rPr sz="1700" spc="-5" dirty="0">
                <a:latin typeface="Times New Roman" pitchFamily="18" charset="0"/>
                <a:cs typeface="Times New Roman" pitchFamily="18" charset="0"/>
              </a:rPr>
              <a:t>for their </a:t>
            </a:r>
            <a:r>
              <a:rPr sz="1700" b="1" spc="-5" dirty="0">
                <a:latin typeface="Times New Roman" pitchFamily="18" charset="0"/>
                <a:cs typeface="Times New Roman" pitchFamily="18" charset="0"/>
              </a:rPr>
              <a:t>client </a:t>
            </a:r>
            <a:r>
              <a:rPr sz="1700" b="1" dirty="0">
                <a:latin typeface="Times New Roman" pitchFamily="18" charset="0"/>
                <a:cs typeface="Times New Roman" pitchFamily="18" charset="0"/>
              </a:rPr>
              <a:t>&amp; </a:t>
            </a:r>
            <a:r>
              <a:rPr sz="1700" b="1" spc="-5" dirty="0">
                <a:latin typeface="Times New Roman" pitchFamily="18" charset="0"/>
                <a:cs typeface="Times New Roman" pitchFamily="18" charset="0"/>
              </a:rPr>
              <a:t>bank  </a:t>
            </a: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employees </a:t>
            </a:r>
            <a:r>
              <a:rPr sz="1700" spc="-5" dirty="0">
                <a:latin typeface="Times New Roman" pitchFamily="18" charset="0"/>
                <a:cs typeface="Times New Roman" pitchFamily="18" charset="0"/>
              </a:rPr>
              <a:t>without </a:t>
            </a:r>
            <a:r>
              <a:rPr sz="1700" spc="-10" dirty="0">
                <a:latin typeface="Times New Roman" pitchFamily="18" charset="0"/>
                <a:cs typeface="Times New Roman" pitchFamily="18" charset="0"/>
              </a:rPr>
              <a:t>disruption.</a:t>
            </a:r>
            <a:endParaRPr sz="1700" dirty="0">
              <a:latin typeface="Times New Roman" pitchFamily="18" charset="0"/>
              <a:cs typeface="Times New Roman" pitchFamily="18" charset="0"/>
            </a:endParaRPr>
          </a:p>
          <a:p>
            <a:pPr marL="371475" marR="5080" indent="-359410">
              <a:lnSpc>
                <a:spcPct val="200000"/>
              </a:lnSpc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Different Microservices </a:t>
            </a:r>
            <a:r>
              <a:rPr sz="1700" b="1" spc="-5" dirty="0">
                <a:latin typeface="Times New Roman" pitchFamily="18" charset="0"/>
                <a:cs typeface="Times New Roman" pitchFamily="18" charset="0"/>
              </a:rPr>
              <a:t>combines </a:t>
            </a: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together </a:t>
            </a:r>
            <a:r>
              <a:rPr sz="1700" spc="-15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sz="1700" spc="-5" dirty="0">
                <a:latin typeface="Times New Roman" pitchFamily="18" charset="0"/>
                <a:cs typeface="Times New Roman" pitchFamily="18" charset="0"/>
              </a:rPr>
              <a:t>perform </a:t>
            </a:r>
            <a:r>
              <a:rPr sz="1700" spc="-10" dirty="0">
                <a:latin typeface="Times New Roman" pitchFamily="18" charset="0"/>
                <a:cs typeface="Times New Roman" pitchFamily="18" charset="0"/>
              </a:rPr>
              <a:t>together as  </a:t>
            </a:r>
            <a:r>
              <a:rPr sz="17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1700" b="1" spc="-5" dirty="0">
                <a:latin typeface="Times New Roman" pitchFamily="18" charset="0"/>
                <a:cs typeface="Times New Roman" pitchFamily="18" charset="0"/>
              </a:rPr>
              <a:t>Uniﬁed</a:t>
            </a:r>
            <a:r>
              <a:rPr sz="1700" b="1" spc="-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00" b="1" spc="-10" dirty="0">
                <a:latin typeface="Times New Roman" pitchFamily="18" charset="0"/>
                <a:cs typeface="Times New Roman" pitchFamily="18" charset="0"/>
              </a:rPr>
              <a:t>application.</a:t>
            </a:r>
            <a:endParaRPr sz="1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35184" y="1536551"/>
            <a:ext cx="1708796" cy="1769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nis\Downloads\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577850"/>
            <a:ext cx="8128000" cy="39878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57200" y="13335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From Home Portal we can access Account Details and perform other operations.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nis\Downloads\4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593725"/>
            <a:ext cx="8128000" cy="395605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33400" y="1333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Depositing Money In Account.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anis\Downloads\5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581025"/>
            <a:ext cx="8128000" cy="398145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33400" y="133350"/>
            <a:ext cx="3496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Withdrawing Money from Account.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33350"/>
            <a:ext cx="422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Transaction Details of a Particular Account.</a:t>
            </a:r>
          </a:p>
        </p:txBody>
      </p:sp>
      <p:pic>
        <p:nvPicPr>
          <p:cNvPr id="6146" name="Picture 2" descr="C:\Users\manis\Downloads\6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571500"/>
            <a:ext cx="8128000" cy="4000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4" y="327192"/>
            <a:ext cx="5787476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Unit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testing and </a:t>
            </a: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-US"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Coverage: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C:\Users\manis\Downloads\14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895350"/>
            <a:ext cx="8128000" cy="383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94949" y="970036"/>
            <a:ext cx="11950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Roboto"/>
                <a:cs typeface="Roboto"/>
              </a:rPr>
              <a:t>Code Commit</a:t>
            </a:r>
            <a:r>
              <a:rPr sz="1400" spc="-85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: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4726" y="318634"/>
            <a:ext cx="8374551" cy="430887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AWS Deployment</a:t>
            </a:r>
          </a:p>
        </p:txBody>
      </p:sp>
      <p:pic>
        <p:nvPicPr>
          <p:cNvPr id="1026" name="Picture 2" descr="C:\Users\manis\Downloads\CodeComm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76350"/>
            <a:ext cx="8915400" cy="3644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538F0-A122-81A7-D822-E25F29A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381000" y="514350"/>
            <a:ext cx="8534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1D2D5-22AC-FA57-BB08-6B6063E5B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304800" y="590550"/>
            <a:ext cx="8305800" cy="4412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3635F-AB8F-8D0C-7628-0B39B9D88566}"/>
              </a:ext>
            </a:extLst>
          </p:cNvPr>
          <p:cNvSpPr txBox="1"/>
          <p:nvPr/>
        </p:nvSpPr>
        <p:spPr>
          <a:xfrm>
            <a:off x="609600" y="147638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Pushing code in Code Commit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058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9DD773-CBFE-CE1D-5854-80B81E7D7F8A}"/>
              </a:ext>
            </a:extLst>
          </p:cNvPr>
          <p:cNvSpPr txBox="1"/>
          <p:nvPr/>
        </p:nvSpPr>
        <p:spPr>
          <a:xfrm>
            <a:off x="457200" y="245148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Pushing code in Code Commit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C9AB40-706F-FEB1-2ECD-7A9CA3DA0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403412" y="614480"/>
            <a:ext cx="8283388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39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087C7-502C-A0A8-262A-F38C14784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304800" y="590550"/>
            <a:ext cx="8305800" cy="4343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FC73-3016-B96C-ECD5-EEFA2F430947}"/>
              </a:ext>
            </a:extLst>
          </p:cNvPr>
          <p:cNvSpPr txBox="1"/>
          <p:nvPr/>
        </p:nvSpPr>
        <p:spPr>
          <a:xfrm>
            <a:off x="457200" y="245148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Pushing code in Code Commit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13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4372" y="1017797"/>
            <a:ext cx="4899690" cy="3011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85750"/>
            <a:ext cx="708287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Architecture </a:t>
            </a:r>
            <a:r>
              <a:rPr sz="2700" spc="-1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Diagram </a:t>
            </a: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sz="2700" spc="-6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Customer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F91517-4199-70F2-0081-12D651BDF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271406" y="614480"/>
            <a:ext cx="8415394" cy="4400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5D610-3EA0-E356-9183-99E7B1DF3397}"/>
              </a:ext>
            </a:extLst>
          </p:cNvPr>
          <p:cNvSpPr txBox="1"/>
          <p:nvPr/>
        </p:nvSpPr>
        <p:spPr>
          <a:xfrm>
            <a:off x="457200" y="245148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Pushing code in Code Commit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564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F529C1-790D-9250-9634-866334CE3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457200" y="666750"/>
            <a:ext cx="8229600" cy="4371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F1AE53-189E-97DB-BA84-0F7AB7F46D09}"/>
              </a:ext>
            </a:extLst>
          </p:cNvPr>
          <p:cNvSpPr txBox="1"/>
          <p:nvPr/>
        </p:nvSpPr>
        <p:spPr>
          <a:xfrm>
            <a:off x="533400" y="209550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AWS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Elastic container Registry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031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30CD44-D66D-CE87-AD29-C8DBA26AC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533400" y="666750"/>
            <a:ext cx="8077200" cy="4291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9010E-7E22-D523-4F5D-0C2078AF36BB}"/>
              </a:ext>
            </a:extLst>
          </p:cNvPr>
          <p:cNvSpPr txBox="1"/>
          <p:nvPr/>
        </p:nvSpPr>
        <p:spPr>
          <a:xfrm>
            <a:off x="533400" y="209550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Dockerising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997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CDD77-44B5-5AA6-24EF-FF0861DC0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457200" y="666750"/>
            <a:ext cx="8139953" cy="432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29D65-8013-DBFE-7E12-EDE5E2836547}"/>
              </a:ext>
            </a:extLst>
          </p:cNvPr>
          <p:cNvSpPr txBox="1"/>
          <p:nvPr/>
        </p:nvSpPr>
        <p:spPr>
          <a:xfrm>
            <a:off x="457200" y="297418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Docker Image in registry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3098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91F63-0130-52C5-75C6-E771578DB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b="5556"/>
          <a:stretch/>
        </p:blipFill>
        <p:spPr>
          <a:xfrm>
            <a:off x="342900" y="666750"/>
            <a:ext cx="8458200" cy="4370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F73F5-2512-6F74-74A9-3CCB637CF05B}"/>
              </a:ext>
            </a:extLst>
          </p:cNvPr>
          <p:cNvSpPr txBox="1"/>
          <p:nvPr/>
        </p:nvSpPr>
        <p:spPr>
          <a:xfrm>
            <a:off x="533400" y="209550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Creating ELB for deployment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2776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D69F3E-6F2E-D4AE-7911-C6C7E985D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" b="4075"/>
          <a:stretch/>
        </p:blipFill>
        <p:spPr>
          <a:xfrm>
            <a:off x="304800" y="666750"/>
            <a:ext cx="8382000" cy="4370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22F72-9479-8613-9343-2A0A225E8603}"/>
              </a:ext>
            </a:extLst>
          </p:cNvPr>
          <p:cNvSpPr txBox="1"/>
          <p:nvPr/>
        </p:nvSpPr>
        <p:spPr>
          <a:xfrm>
            <a:off x="533400" y="209550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Creating VPC for deployment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690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FEDB7-9409-C675-1A63-F967A777A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533400" y="819150"/>
            <a:ext cx="7772400" cy="406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51AEF-CEED-64D2-E20D-FC962430CB7D}"/>
              </a:ext>
            </a:extLst>
          </p:cNvPr>
          <p:cNvSpPr txBox="1"/>
          <p:nvPr/>
        </p:nvSpPr>
        <p:spPr>
          <a:xfrm>
            <a:off x="533400" y="449818"/>
            <a:ext cx="48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Creating Subnets inside VPC(public and private)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555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964307-5F75-5AC2-E343-DB32806959D7}"/>
              </a:ext>
            </a:extLst>
          </p:cNvPr>
          <p:cNvSpPr txBox="1"/>
          <p:nvPr/>
        </p:nvSpPr>
        <p:spPr>
          <a:xfrm>
            <a:off x="457200" y="297418"/>
            <a:ext cx="48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Creating Internet gateway inside VPC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B3D40-158B-F783-4E5D-E23C8B462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9"/>
          <a:stretch/>
        </p:blipFill>
        <p:spPr>
          <a:xfrm>
            <a:off x="381000" y="742950"/>
            <a:ext cx="8122444" cy="417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7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E09A0-B37C-1DB1-3017-9644FB425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526256" y="742950"/>
            <a:ext cx="8077200" cy="4291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E5508-41DA-695F-A15E-66CE7ADE29C9}"/>
              </a:ext>
            </a:extLst>
          </p:cNvPr>
          <p:cNvSpPr txBox="1"/>
          <p:nvPr/>
        </p:nvSpPr>
        <p:spPr>
          <a:xfrm>
            <a:off x="526256" y="347424"/>
            <a:ext cx="503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Creating route table inside VPC(public and private)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0796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7908C5-4743-6B62-C2FD-F760570C0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7"/>
          <a:stretch/>
        </p:blipFill>
        <p:spPr>
          <a:xfrm>
            <a:off x="381000" y="666750"/>
            <a:ext cx="8123952" cy="4248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74292-B583-CB2D-9CA1-4A05D5BDDA88}"/>
              </a:ext>
            </a:extLst>
          </p:cNvPr>
          <p:cNvSpPr txBox="1"/>
          <p:nvPr/>
        </p:nvSpPr>
        <p:spPr>
          <a:xfrm>
            <a:off x="526256" y="347424"/>
            <a:ext cx="503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Attaching Internet Gateway to public route table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166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0247" y="1041973"/>
            <a:ext cx="5925388" cy="2929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041196" y="236622"/>
            <a:ext cx="2226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 algn="ctr">
              <a:spcBef>
                <a:spcPts val="100"/>
              </a:spcBef>
            </a:pPr>
            <a:r>
              <a:rPr lang="en-US" sz="2700" spc="-45" dirty="0">
                <a:solidFill>
                  <a:srgbClr val="2A3890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W</a:t>
            </a:r>
            <a:r>
              <a:rPr lang="en-US" sz="2700" spc="-10" dirty="0">
                <a:solidFill>
                  <a:srgbClr val="2A3890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ork Flow :</a:t>
            </a:r>
            <a:endParaRPr lang="en-US" sz="2700" dirty="0">
              <a:solidFill>
                <a:srgbClr val="2F5897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1800F3-B308-EEA7-3B6B-B4AEA23AC489}"/>
              </a:ext>
            </a:extLst>
          </p:cNvPr>
          <p:cNvSpPr txBox="1"/>
          <p:nvPr/>
        </p:nvSpPr>
        <p:spPr>
          <a:xfrm>
            <a:off x="526256" y="347424"/>
            <a:ext cx="503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Attaching Nat Gateway to private route table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7B724-99B4-29FD-BF8C-4B5B09A3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5"/>
          <a:stretch/>
        </p:blipFill>
        <p:spPr>
          <a:xfrm>
            <a:off x="419100" y="716756"/>
            <a:ext cx="8305800" cy="43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68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2EEC8E-705A-D3FB-EA00-3CA6CC8E2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0" y="716756"/>
            <a:ext cx="4567447" cy="2388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5DB29-C4C4-DA8B-B6EA-7F5A5359AF02}"/>
              </a:ext>
            </a:extLst>
          </p:cNvPr>
          <p:cNvSpPr txBox="1"/>
          <p:nvPr/>
        </p:nvSpPr>
        <p:spPr>
          <a:xfrm>
            <a:off x="526256" y="347424"/>
            <a:ext cx="503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Creating a cluster inside ECS  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B1915-E5F1-B4D3-E96E-92C76D6132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4724400" y="2285047"/>
            <a:ext cx="4190999" cy="26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0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5893C1-EF02-5A8E-29DA-593BCFD6A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/>
        </p:blipFill>
        <p:spPr>
          <a:xfrm>
            <a:off x="762000" y="819150"/>
            <a:ext cx="7315200" cy="3825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F1BC3-738B-CFA6-D24C-27A55F789BC8}"/>
              </a:ext>
            </a:extLst>
          </p:cNvPr>
          <p:cNvSpPr txBox="1"/>
          <p:nvPr/>
        </p:nvSpPr>
        <p:spPr>
          <a:xfrm>
            <a:off x="526256" y="347424"/>
            <a:ext cx="503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Creating a cluster inside ECS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73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2A9C7-7ED6-6E4C-9095-8B3583E08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76200" y="938212"/>
            <a:ext cx="4948518" cy="3538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C485-FBFE-2CDA-ECF3-661EBABE912B}"/>
              </a:ext>
            </a:extLst>
          </p:cNvPr>
          <p:cNvSpPr txBox="1"/>
          <p:nvPr/>
        </p:nvSpPr>
        <p:spPr>
          <a:xfrm>
            <a:off x="526256" y="347424"/>
            <a:ext cx="5036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Creating a Multiple task definition inside ECS cluster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50C3B-CA47-83C3-E2A4-C0404D34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1"/>
          <a:stretch/>
        </p:blipFill>
        <p:spPr>
          <a:xfrm>
            <a:off x="5121076" y="895350"/>
            <a:ext cx="3794324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30749-6C90-E17D-1ABC-5991F62D8B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5"/>
          <a:stretch/>
        </p:blipFill>
        <p:spPr>
          <a:xfrm>
            <a:off x="5121076" y="3028950"/>
            <a:ext cx="3740954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8A5900-F9D0-AE42-606F-B033BDCBB440}"/>
              </a:ext>
            </a:extLst>
          </p:cNvPr>
          <p:cNvSpPr txBox="1"/>
          <p:nvPr/>
        </p:nvSpPr>
        <p:spPr>
          <a:xfrm>
            <a:off x="526256" y="347424"/>
            <a:ext cx="503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a services for each task definition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5E419-5B64-805F-0ABB-603A7F2140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5"/>
          <a:stretch/>
        </p:blipFill>
        <p:spPr>
          <a:xfrm>
            <a:off x="76199" y="742950"/>
            <a:ext cx="4503673" cy="236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42A4F5-D17D-58CB-9320-5FEE1C5763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5"/>
          <a:stretch/>
        </p:blipFill>
        <p:spPr>
          <a:xfrm>
            <a:off x="4672863" y="2551408"/>
            <a:ext cx="4397521" cy="243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2A841-766C-C1EC-F5B2-F147CE844A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108487" y="3167830"/>
            <a:ext cx="447138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9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4069" y="1785447"/>
            <a:ext cx="2620010" cy="5386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00" spc="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Thank </a:t>
            </a:r>
            <a:r>
              <a:rPr sz="3400" spc="-3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You</a:t>
            </a:r>
            <a:r>
              <a:rPr sz="3400" spc="-8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34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..</a:t>
            </a:r>
            <a:r>
              <a:rPr lang="en-US" sz="34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!</a:t>
            </a:r>
            <a:endParaRPr sz="3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77865"/>
            <a:ext cx="4796876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Client </a:t>
            </a:r>
            <a:r>
              <a:rPr lang="en-US"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Server</a:t>
            </a:r>
            <a:r>
              <a:rPr lang="en-US"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43899" y="1159698"/>
            <a:ext cx="6419837" cy="229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77865"/>
            <a:ext cx="29133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Technologies</a:t>
            </a:r>
            <a:r>
              <a:rPr sz="2700" spc="-4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Used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0625" y="1301535"/>
            <a:ext cx="6648375" cy="2113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 indent="-450850">
              <a:lnSpc>
                <a:spcPct val="100000"/>
              </a:lnSpc>
              <a:spcBef>
                <a:spcPts val="100"/>
              </a:spcBef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15" dirty="0">
                <a:latin typeface="Times New Roman" pitchFamily="18" charset="0"/>
                <a:cs typeface="Times New Roman" pitchFamily="18" charset="0"/>
              </a:rPr>
              <a:t>Front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End </a:t>
            </a:r>
            <a:r>
              <a:rPr sz="175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sz="1750" b="1" spc="-15" dirty="0">
                <a:latin typeface="Times New Roman" pitchFamily="18" charset="0"/>
                <a:cs typeface="Times New Roman" pitchFamily="18" charset="0"/>
              </a:rPr>
              <a:t>Angular</a:t>
            </a:r>
            <a:r>
              <a:rPr sz="1750" b="1" spc="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750" b="1" dirty="0">
                <a:latin typeface="Times New Roman" pitchFamily="18" charset="0"/>
                <a:cs typeface="Times New Roman" pitchFamily="18" charset="0"/>
              </a:rPr>
              <a:t>14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24242"/>
              </a:buClr>
              <a:buFont typeface="AoyagiKouzanFontT"/>
              <a:buChar char="❖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100000"/>
              </a:lnSpc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10" dirty="0">
                <a:latin typeface="Times New Roman" pitchFamily="18" charset="0"/>
                <a:cs typeface="Times New Roman" pitchFamily="18" charset="0"/>
              </a:rPr>
              <a:t>Backend </a:t>
            </a:r>
            <a:r>
              <a:rPr sz="175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Java,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Spring Boot,</a:t>
            </a:r>
            <a:r>
              <a:rPr sz="175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Restful-Services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24242"/>
              </a:buClr>
              <a:buFont typeface="AoyagiKouzanFontT"/>
              <a:buChar char="❖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100000"/>
              </a:lnSpc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5" dirty="0">
                <a:latin typeface="Times New Roman" pitchFamily="18" charset="0"/>
                <a:cs typeface="Times New Roman" pitchFamily="18" charset="0"/>
              </a:rPr>
              <a:t>Database </a:t>
            </a:r>
            <a:r>
              <a:rPr sz="175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H2 -</a:t>
            </a:r>
            <a:r>
              <a:rPr sz="1750" b="1" spc="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database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24242"/>
              </a:buClr>
              <a:buFont typeface="AoyagiKouzanFontT"/>
              <a:buChar char="❖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100000"/>
              </a:lnSpc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25" dirty="0">
                <a:latin typeface="Times New Roman" pitchFamily="18" charset="0"/>
                <a:cs typeface="Times New Roman" pitchFamily="18" charset="0"/>
              </a:rPr>
              <a:t>Tools </a:t>
            </a:r>
            <a:r>
              <a:rPr sz="175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Spring </a:t>
            </a:r>
            <a:r>
              <a:rPr sz="1750" b="1" spc="-50" dirty="0">
                <a:latin typeface="Times New Roman" pitchFamily="18" charset="0"/>
                <a:cs typeface="Times New Roman" pitchFamily="18" charset="0"/>
              </a:rPr>
              <a:t>Tool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Suite, </a:t>
            </a:r>
            <a:r>
              <a:rPr sz="1750" b="1" spc="-25" dirty="0">
                <a:latin typeface="Times New Roman" pitchFamily="18" charset="0"/>
                <a:cs typeface="Times New Roman" pitchFamily="18" charset="0"/>
              </a:rPr>
              <a:t>Swagger,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 Postman,</a:t>
            </a:r>
            <a:r>
              <a:rPr sz="1750" b="1" spc="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20" dirty="0">
                <a:latin typeface="Times New Roman" pitchFamily="18" charset="0"/>
                <a:cs typeface="Times New Roman" pitchFamily="18" charset="0"/>
              </a:rPr>
              <a:t>AWS</a:t>
            </a:r>
            <a:r>
              <a:rPr lang="en-IN" sz="1750" b="1" spc="-20" dirty="0">
                <a:latin typeface="Times New Roman" pitchFamily="18" charset="0"/>
                <a:cs typeface="Times New Roman" pitchFamily="18" charset="0"/>
              </a:rPr>
              <a:t>, Docker Desktop 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77865"/>
            <a:ext cx="357505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Working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Microservices: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276350"/>
            <a:ext cx="4765053" cy="2364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 indent="-450850">
              <a:lnSpc>
                <a:spcPct val="100000"/>
              </a:lnSpc>
              <a:spcBef>
                <a:spcPts val="100"/>
              </a:spcBef>
              <a:buFont typeface="DejaVu Sans"/>
              <a:buChar char="❖"/>
              <a:tabLst>
                <a:tab pos="462915" algn="l"/>
                <a:tab pos="463550" algn="l"/>
              </a:tabLst>
            </a:pP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Auth</a:t>
            </a:r>
            <a:r>
              <a:rPr lang="en-US" sz="1750" b="1" spc="-10" dirty="0">
                <a:latin typeface="Times New Roman" pitchFamily="18" charset="0"/>
                <a:cs typeface="Times New Roman" pitchFamily="18" charset="0"/>
              </a:rPr>
              <a:t>entic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ation microservice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24242"/>
              </a:buClr>
              <a:buFont typeface="DejaVu Sans"/>
              <a:buChar char="❖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100000"/>
              </a:lnSpc>
              <a:buFont typeface="DejaVu Sans"/>
              <a:buChar char="❖"/>
              <a:tabLst>
                <a:tab pos="462915" algn="l"/>
                <a:tab pos="463550" algn="l"/>
              </a:tabLst>
            </a:pP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Customer</a:t>
            </a:r>
            <a:r>
              <a:rPr sz="1750" b="1" spc="-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microservice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24242"/>
              </a:buClr>
              <a:buFont typeface="DejaVu Sans"/>
              <a:buChar char="❖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100000"/>
              </a:lnSpc>
              <a:buFont typeface="DejaVu Sans"/>
              <a:buChar char="❖"/>
              <a:tabLst>
                <a:tab pos="462915" algn="l"/>
                <a:tab pos="463550" algn="l"/>
              </a:tabLst>
            </a:pP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Account</a:t>
            </a:r>
            <a:r>
              <a:rPr sz="1750" b="1" spc="-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microservice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24242"/>
              </a:buClr>
              <a:buFont typeface="DejaVu Sans"/>
              <a:buChar char="❖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100000"/>
              </a:lnSpc>
              <a:buFont typeface="DejaVu Sans"/>
              <a:buChar char="❖"/>
              <a:tabLst>
                <a:tab pos="462915" algn="l"/>
                <a:tab pos="463550" algn="l"/>
              </a:tabLst>
            </a:pPr>
            <a:r>
              <a:rPr sz="1750" b="1" spc="-15" dirty="0">
                <a:latin typeface="Times New Roman" pitchFamily="18" charset="0"/>
                <a:cs typeface="Times New Roman" pitchFamily="18" charset="0"/>
              </a:rPr>
              <a:t>Transaction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microservice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24242"/>
              </a:buClr>
              <a:buFont typeface="DejaVu Sans"/>
              <a:buChar char="❖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100000"/>
              </a:lnSpc>
              <a:buFont typeface="DejaVu Sans"/>
              <a:buChar char="❖"/>
              <a:tabLst>
                <a:tab pos="462915" algn="l"/>
                <a:tab pos="463550" algn="l"/>
              </a:tabLst>
            </a:pP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Rules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 microservice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77865"/>
            <a:ext cx="5254076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Authentication</a:t>
            </a:r>
            <a:r>
              <a:rPr lang="en-US"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Microservice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675" y="1442485"/>
            <a:ext cx="6783705" cy="2113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 indent="-450850">
              <a:lnSpc>
                <a:spcPct val="100000"/>
              </a:lnSpc>
              <a:spcBef>
                <a:spcPts val="100"/>
              </a:spcBef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10" dirty="0">
                <a:latin typeface="Times New Roman" pitchFamily="18" charset="0"/>
                <a:cs typeface="Times New Roman" pitchFamily="18" charset="0"/>
              </a:rPr>
              <a:t>Authentication Microservice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will perform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operations</a:t>
            </a:r>
            <a:r>
              <a:rPr sz="1750" b="1" spc="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like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: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8080A"/>
              </a:buClr>
              <a:buFont typeface="AoyagiKouzanFontT"/>
              <a:buChar char="❖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920115" lvl="1" indent="-363220">
              <a:lnSpc>
                <a:spcPct val="100000"/>
              </a:lnSpc>
              <a:buFont typeface="Arial"/>
              <a:buChar char="●"/>
              <a:tabLst>
                <a:tab pos="920115" algn="l"/>
                <a:tab pos="920750" algn="l"/>
              </a:tabLst>
            </a:pP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1750" b="1" spc="-5" dirty="0">
              <a:latin typeface="Times New Roman" pitchFamily="18" charset="0"/>
              <a:cs typeface="Times New Roman" pitchFamily="18" charset="0"/>
            </a:endParaRPr>
          </a:p>
          <a:p>
            <a:pPr marL="920115" lvl="1" indent="-363220">
              <a:lnSpc>
                <a:spcPct val="100000"/>
              </a:lnSpc>
              <a:buFont typeface="Arial"/>
              <a:buChar char="●"/>
              <a:tabLst>
                <a:tab pos="920115" algn="l"/>
                <a:tab pos="920750" algn="l"/>
              </a:tabLst>
            </a:pPr>
            <a:r>
              <a:rPr lang="en-US" sz="1750" b="1" spc="-5" dirty="0">
                <a:latin typeface="Times New Roman" pitchFamily="18" charset="0"/>
                <a:cs typeface="Times New Roman" pitchFamily="18" charset="0"/>
              </a:rPr>
              <a:t>Save User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8080A"/>
              </a:buClr>
              <a:buFont typeface="Arial"/>
              <a:buChar char="●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100000"/>
              </a:lnSpc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10" dirty="0">
                <a:latin typeface="Times New Roman" pitchFamily="18" charset="0"/>
                <a:cs typeface="Times New Roman" pitchFamily="18" charset="0"/>
              </a:rPr>
              <a:t>Authentication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will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provide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JWT </a:t>
            </a:r>
            <a:r>
              <a:rPr sz="1750" spc="-15" dirty="0">
                <a:latin typeface="Times New Roman" pitchFamily="18" charset="0"/>
                <a:cs typeface="Times New Roman" pitchFamily="18" charset="0"/>
              </a:rPr>
              <a:t>token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sz="1750" spc="-20" dirty="0">
                <a:latin typeface="Times New Roman" pitchFamily="18" charset="0"/>
                <a:cs typeface="Times New Roman" pitchFamily="18" charset="0"/>
              </a:rPr>
              <a:t>user’s</a:t>
            </a:r>
            <a:r>
              <a:rPr sz="1750" spc="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spc="-10" dirty="0">
                <a:latin typeface="Times New Roman" pitchFamily="18" charset="0"/>
                <a:cs typeface="Times New Roman" pitchFamily="18" charset="0"/>
              </a:rPr>
              <a:t>validation.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8080A"/>
              </a:buClr>
              <a:buFont typeface="AoyagiKouzanFontT"/>
              <a:buChar char="❖"/>
            </a:pPr>
            <a:endParaRPr sz="1550" dirty="0">
              <a:latin typeface="Times New Roman" pitchFamily="18" charset="0"/>
              <a:cs typeface="Times New Roman" pitchFamily="18" charset="0"/>
            </a:endParaRPr>
          </a:p>
          <a:p>
            <a:pPr marL="462915" indent="-450850">
              <a:lnSpc>
                <a:spcPct val="100000"/>
              </a:lnSpc>
              <a:buFont typeface="AoyagiKouzanFontT"/>
              <a:buChar char="❖"/>
              <a:tabLst>
                <a:tab pos="462915" algn="l"/>
                <a:tab pos="463550" algn="l"/>
              </a:tabLst>
            </a:pPr>
            <a:r>
              <a:rPr sz="1750" spc="-10" dirty="0">
                <a:latin typeface="Times New Roman" pitchFamily="18" charset="0"/>
                <a:cs typeface="Times New Roman" pitchFamily="18" charset="0"/>
              </a:rPr>
              <a:t>Providing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authori</a:t>
            </a:r>
            <a:r>
              <a:rPr lang="en-US" sz="1750" b="1" spc="-5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sz="1750" b="1" spc="-5" dirty="0">
                <a:latin typeface="Times New Roman" pitchFamily="18" charset="0"/>
                <a:cs typeface="Times New Roman" pitchFamily="18" charset="0"/>
              </a:rPr>
              <a:t>ation </a:t>
            </a:r>
            <a:r>
              <a:rPr sz="1750" spc="-5" dirty="0">
                <a:latin typeface="Times New Roman" pitchFamily="18" charset="0"/>
                <a:cs typeface="Times New Roman" pitchFamily="18" charset="0"/>
              </a:rPr>
              <a:t>based on </a:t>
            </a:r>
            <a:r>
              <a:rPr sz="1750" b="1" spc="-35" dirty="0">
                <a:latin typeface="Times New Roman" pitchFamily="18" charset="0"/>
                <a:cs typeface="Times New Roman" pitchFamily="18" charset="0"/>
              </a:rPr>
              <a:t>user’s</a:t>
            </a:r>
            <a:r>
              <a:rPr sz="1750" b="1" spc="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750" b="1" spc="-10" dirty="0">
                <a:latin typeface="Times New Roman" pitchFamily="18" charset="0"/>
                <a:cs typeface="Times New Roman" pitchFamily="18" charset="0"/>
              </a:rPr>
              <a:t>login</a:t>
            </a:r>
            <a:endParaRPr sz="17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8378276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Auth</a:t>
            </a:r>
            <a:r>
              <a:rPr lang="en-US"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entic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ation </a:t>
            </a:r>
            <a:r>
              <a:rPr sz="2700" spc="-5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Microservice - 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sz="2700" spc="-2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sz="2700" spc="-10" dirty="0">
                <a:solidFill>
                  <a:srgbClr val="2A3890"/>
                </a:solidFill>
                <a:latin typeface="Times New Roman" pitchFamily="18" charset="0"/>
                <a:cs typeface="Times New Roman" pitchFamily="18" charset="0"/>
              </a:rPr>
              <a:t>equest</a:t>
            </a:r>
            <a:endParaRPr sz="2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manis\Downloads\9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71550"/>
            <a:ext cx="7416800" cy="39179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515</TotalTime>
  <Words>546</Words>
  <Application>Microsoft Office PowerPoint</Application>
  <PresentationFormat>On-screen Show (16:9)</PresentationFormat>
  <Paragraphs>103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AoyagiKouzanFontT</vt:lpstr>
      <vt:lpstr>Arial</vt:lpstr>
      <vt:lpstr>Calibri</vt:lpstr>
      <vt:lpstr>Constantia</vt:lpstr>
      <vt:lpstr>DejaVu Sans</vt:lpstr>
      <vt:lpstr>Roboto</vt:lpstr>
      <vt:lpstr>Times New Roman</vt:lpstr>
      <vt:lpstr>Wingdings 2</vt:lpstr>
      <vt:lpstr>Flow</vt:lpstr>
      <vt:lpstr>Retail Banking System</vt:lpstr>
      <vt:lpstr>Introduction</vt:lpstr>
      <vt:lpstr>Architecture Diagram for Customer</vt:lpstr>
      <vt:lpstr>PowerPoint Presentation</vt:lpstr>
      <vt:lpstr>Client – Server Architecture</vt:lpstr>
      <vt:lpstr>Technologies Used</vt:lpstr>
      <vt:lpstr>Working Microservices:</vt:lpstr>
      <vt:lpstr>Authentication Microservice</vt:lpstr>
      <vt:lpstr>Authentication Microservice - Sample Request</vt:lpstr>
      <vt:lpstr>Customer Microservice</vt:lpstr>
      <vt:lpstr>Customer Microservice - Sample request</vt:lpstr>
      <vt:lpstr>Account Microservice</vt:lpstr>
      <vt:lpstr>Account Microservice - Sample request</vt:lpstr>
      <vt:lpstr>Transaction Microservice</vt:lpstr>
      <vt:lpstr>Transaction Microservice - Sample request</vt:lpstr>
      <vt:lpstr>Rules Microservice</vt:lpstr>
      <vt:lpstr>Rules Microservice - Sample request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testing and Code Coverage:</vt:lpstr>
      <vt:lpstr>AWS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BankingManagement</dc:title>
  <cp:lastModifiedBy>Harshit Taneja</cp:lastModifiedBy>
  <cp:revision>35</cp:revision>
  <dcterms:created xsi:type="dcterms:W3CDTF">2022-07-29T12:14:08Z</dcterms:created>
  <dcterms:modified xsi:type="dcterms:W3CDTF">2022-08-02T07:37:11Z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2022-07-29T00:00:00Z</vt:filetime>
  </property>
</Properties>
</file>